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23"/>
  </p:notesMasterIdLst>
  <p:sldIdLst>
    <p:sldId id="415" r:id="rId2"/>
    <p:sldId id="417" r:id="rId3"/>
    <p:sldId id="416" r:id="rId4"/>
    <p:sldId id="418" r:id="rId5"/>
    <p:sldId id="419" r:id="rId6"/>
    <p:sldId id="420" r:id="rId7"/>
    <p:sldId id="421" r:id="rId8"/>
    <p:sldId id="422" r:id="rId9"/>
    <p:sldId id="423" r:id="rId10"/>
    <p:sldId id="424" r:id="rId11"/>
    <p:sldId id="435" r:id="rId12"/>
    <p:sldId id="425" r:id="rId13"/>
    <p:sldId id="426" r:id="rId14"/>
    <p:sldId id="427" r:id="rId15"/>
    <p:sldId id="428" r:id="rId16"/>
    <p:sldId id="429" r:id="rId17"/>
    <p:sldId id="432" r:id="rId18"/>
    <p:sldId id="430" r:id="rId19"/>
    <p:sldId id="433" r:id="rId20"/>
    <p:sldId id="434" r:id="rId21"/>
    <p:sldId id="431" r:id="rId22"/>
  </p:sldIdLst>
  <p:sldSz cx="12192000" cy="6858000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rdan Goldmeier" initials="JG" lastIdx="3" clrIdx="0">
    <p:extLst>
      <p:ext uri="{19B8F6BF-5375-455C-9EA6-DF929625EA0E}">
        <p15:presenceInfo xmlns:p15="http://schemas.microsoft.com/office/powerpoint/2012/main" userId="4c36466e89134df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74576" autoAdjust="0"/>
  </p:normalViewPr>
  <p:slideViewPr>
    <p:cSldViewPr snapToGrid="0">
      <p:cViewPr varScale="1">
        <p:scale>
          <a:sx n="75" d="100"/>
          <a:sy n="75" d="100"/>
        </p:scale>
        <p:origin x="141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Sales 2009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077743330454735"/>
          <c:y val="0.14192984780864473"/>
          <c:w val="0.73777104205548782"/>
          <c:h val="0.73387252823648508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90A-421A-A9B9-C6E3DC7F8BB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90A-421A-A9B9-C6E3DC7F8BB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90A-421A-A9B9-C6E3DC7F8BB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90A-421A-A9B9-C6E3DC7F8BB9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5</c:v>
                </c:pt>
                <c:pt idx="2">
                  <c:v>4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15-4766-8716-1821D78B9C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Sales 2009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squar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Pt>
            <c:idx val="0"/>
            <c:marker>
              <c:symbol val="squar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D687-4A07-B0AF-F5DB04E1BCFA}"/>
              </c:ext>
            </c:extLst>
          </c:dPt>
          <c:dPt>
            <c:idx val="1"/>
            <c:marker>
              <c:symbol val="squar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D687-4A07-B0AF-F5DB04E1BCFA}"/>
              </c:ext>
            </c:extLst>
          </c:dPt>
          <c:dPt>
            <c:idx val="2"/>
            <c:marker>
              <c:symbol val="squar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D687-4A07-B0AF-F5DB04E1BCFA}"/>
              </c:ext>
            </c:extLst>
          </c:dPt>
          <c:dPt>
            <c:idx val="3"/>
            <c:marker>
              <c:symbol val="squar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D687-4A07-B0AF-F5DB04E1BCFA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5</c:v>
                </c:pt>
                <c:pt idx="2">
                  <c:v>4</c:v>
                </c:pt>
                <c:pt idx="3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D687-4A07-B0AF-F5DB04E1BC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2985856"/>
        <c:axId val="250835232"/>
      </c:lineChart>
      <c:catAx>
        <c:axId val="2429858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0835232"/>
        <c:crosses val="autoZero"/>
        <c:auto val="1"/>
        <c:lblAlgn val="ctr"/>
        <c:lblOffset val="100"/>
        <c:noMultiLvlLbl val="0"/>
      </c:catAx>
      <c:valAx>
        <c:axId val="25083523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2985856"/>
        <c:crosses val="autoZero"/>
        <c:crossBetween val="between"/>
      </c:valAx>
      <c:spPr>
        <a:noFill/>
        <a:ln>
          <a:solidFill>
            <a:schemeClr val="bg1">
              <a:lumMod val="85000"/>
            </a:schemeClr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Sales 2009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077743330454735"/>
          <c:y val="0.14192984780864473"/>
          <c:w val="0.73777104205548782"/>
          <c:h val="0.73387252823648508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8BA-4CF5-A510-991E9FF3434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8BA-4CF5-A510-991E9FF3434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8BA-4CF5-A510-991E9FF3434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8BA-4CF5-A510-991E9FF3434B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5</c:v>
                </c:pt>
                <c:pt idx="2">
                  <c:v>4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15-4766-8716-1821D78B9C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Sales 2009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squar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Pt>
            <c:idx val="0"/>
            <c:marker>
              <c:symbol val="squar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D687-4A07-B0AF-F5DB04E1BCFA}"/>
              </c:ext>
            </c:extLst>
          </c:dPt>
          <c:dPt>
            <c:idx val="1"/>
            <c:marker>
              <c:symbol val="squar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D687-4A07-B0AF-F5DB04E1BCFA}"/>
              </c:ext>
            </c:extLst>
          </c:dPt>
          <c:dPt>
            <c:idx val="2"/>
            <c:marker>
              <c:symbol val="squar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D687-4A07-B0AF-F5DB04E1BCFA}"/>
              </c:ext>
            </c:extLst>
          </c:dPt>
          <c:dPt>
            <c:idx val="3"/>
            <c:marker>
              <c:symbol val="squar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D687-4A07-B0AF-F5DB04E1BCFA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5</c:v>
                </c:pt>
                <c:pt idx="2">
                  <c:v>4</c:v>
                </c:pt>
                <c:pt idx="3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D687-4A07-B0AF-F5DB04E1BC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2985856"/>
        <c:axId val="250835232"/>
      </c:lineChart>
      <c:catAx>
        <c:axId val="2429858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0835232"/>
        <c:crosses val="autoZero"/>
        <c:auto val="1"/>
        <c:lblAlgn val="ctr"/>
        <c:lblOffset val="100"/>
        <c:noMultiLvlLbl val="0"/>
      </c:catAx>
      <c:valAx>
        <c:axId val="25083523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2985856"/>
        <c:crosses val="autoZero"/>
        <c:crossBetween val="between"/>
      </c:valAx>
      <c:spPr>
        <a:noFill/>
        <a:ln>
          <a:solidFill>
            <a:schemeClr val="bg1">
              <a:lumMod val="85000"/>
            </a:schemeClr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A8B002-8E94-46F3-A0E9-FECCA9419D19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413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73892"/>
            <a:ext cx="5486400" cy="366045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F2296F-ABC9-4097-90B9-6927B26F64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42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7481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924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591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841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416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8056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559358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477969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403261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992494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4096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rgbClr val="5C5C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877042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54041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51292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39438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067187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137984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877542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26783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773449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742697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5384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641024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01869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995278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128184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89126879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344801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815160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59607012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18149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49656963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425092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0153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92652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2110246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5669217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8993272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59192079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208881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91357746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5357576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04205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890733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3554426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7119252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31262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6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981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47867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94115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627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380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  <p:sldLayoutId id="2147483701" r:id="rId40"/>
    <p:sldLayoutId id="2147483702" r:id="rId41"/>
    <p:sldLayoutId id="2147483703" r:id="rId42"/>
    <p:sldLayoutId id="2147483704" r:id="rId43"/>
    <p:sldLayoutId id="2147483705" r:id="rId44"/>
    <p:sldLayoutId id="2147483706" r:id="rId45"/>
    <p:sldLayoutId id="2147483707" r:id="rId46"/>
    <p:sldLayoutId id="2147483708" r:id="rId47"/>
    <p:sldLayoutId id="2147483709" r:id="rId48"/>
    <p:sldLayoutId id="2147483710" r:id="rId49"/>
    <p:sldLayoutId id="2147483711" r:id="rId50"/>
    <p:sldLayoutId id="2147483712" r:id="rId51"/>
    <p:sldLayoutId id="2147483713" r:id="rId5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>
          <p15:clr>
            <a:srgbClr val="F26B43"/>
          </p15:clr>
        </p15:guide>
        <p15:guide id="2" pos="234">
          <p15:clr>
            <a:srgbClr val="F26B43"/>
          </p15:clr>
        </p15:guide>
        <p15:guide id="3" orient="horz" pos="4133">
          <p15:clr>
            <a:srgbClr val="F26B43"/>
          </p15:clr>
        </p15:guide>
        <p15:guide id="4" pos="7491">
          <p15:clr>
            <a:srgbClr val="F26B43"/>
          </p15:clr>
        </p15:guide>
        <p15:guide id="5" orient="horz" pos="640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4020">
          <p15:clr>
            <a:srgbClr val="F26B43"/>
          </p15:clr>
        </p15:guide>
        <p15:guide id="8" orient="horz" pos="39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07DA2A-7487-4732-A782-3910F7A65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30937B-6468-46D7-A1C3-61668C135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Which does a better job showing timeseries data? 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921A10D-BD07-4A6A-8EAB-AF0831AB50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469594"/>
              </p:ext>
            </p:extLst>
          </p:nvPr>
        </p:nvGraphicFramePr>
        <p:xfrm>
          <a:off x="1024468" y="2257778"/>
          <a:ext cx="3685821" cy="3705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8D1E69C9-9ABE-4399-A7B4-399DC4C3CF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048306"/>
              </p:ext>
            </p:extLst>
          </p:nvPr>
        </p:nvGraphicFramePr>
        <p:xfrm>
          <a:off x="6870349" y="2108023"/>
          <a:ext cx="4492975" cy="3516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0A2B1-DBD0-4A79-9026-70C5F9789406}"/>
              </a:ext>
            </a:extLst>
          </p:cNvPr>
          <p:cNvSpPr txBox="1"/>
          <p:nvPr/>
        </p:nvSpPr>
        <p:spPr>
          <a:xfrm>
            <a:off x="575733" y="2455333"/>
            <a:ext cx="1145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A.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9C7725-58D7-4F2E-84F5-DC491B99ACFB}"/>
              </a:ext>
            </a:extLst>
          </p:cNvPr>
          <p:cNvSpPr txBox="1"/>
          <p:nvPr/>
        </p:nvSpPr>
        <p:spPr>
          <a:xfrm>
            <a:off x="5724526" y="2455332"/>
            <a:ext cx="1145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B.</a:t>
            </a:r>
          </a:p>
        </p:txBody>
      </p:sp>
    </p:spTree>
    <p:extLst>
      <p:ext uri="{BB962C8B-B14F-4D97-AF65-F5344CB8AC3E}">
        <p14:creationId xmlns:p14="http://schemas.microsoft.com/office/powerpoint/2010/main" val="1787054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49D9D-84B1-42E1-B81B-1DED18468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90779-34CE-476B-B3AF-5E42D09C8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4" y="1233488"/>
            <a:ext cx="4567415" cy="49434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What’s wrong with this chart?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Unclear scales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Unclear what’s being plotted (is a great deal being divided by a affair amount?)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Layering of charts is not an extension of the underlying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80115-FF44-4000-93DB-77F7E5AAF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077995-774F-4E90-8AF7-B53827962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357" y="473053"/>
            <a:ext cx="6321828" cy="578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410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FD283-D829-4E7A-A971-AF8589F47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DE158-8E3E-450B-93DD-801786585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1233488"/>
            <a:ext cx="6021706" cy="49434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data visualization principle does this chart violate?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A. Similarity </a:t>
            </a:r>
          </a:p>
          <a:p>
            <a:pPr marL="0" indent="0">
              <a:buNone/>
            </a:pPr>
            <a:r>
              <a:rPr lang="en-US" dirty="0"/>
              <a:t>B. Proximity</a:t>
            </a:r>
          </a:p>
          <a:p>
            <a:pPr marL="0" indent="0">
              <a:buNone/>
            </a:pPr>
            <a:r>
              <a:rPr lang="en-US" dirty="0"/>
              <a:t>C. Continuity</a:t>
            </a:r>
          </a:p>
          <a:p>
            <a:pPr marL="0" indent="0">
              <a:buNone/>
            </a:pPr>
            <a:r>
              <a:rPr lang="en-US" dirty="0"/>
              <a:t>D. Spatial Positioning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34A350-425F-40EE-B126-B66CB3240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98B8E9-7494-48A8-8C5C-754EB5753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755" y="639763"/>
            <a:ext cx="4822365" cy="558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11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FD283-D829-4E7A-A971-AF8589F47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DE158-8E3E-450B-93DD-801786585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1233488"/>
            <a:ext cx="6021706" cy="49434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data visualization principle does this chart </a:t>
            </a:r>
            <a:r>
              <a:rPr lang="en-US" i="1" dirty="0"/>
              <a:t>violate</a:t>
            </a:r>
            <a:r>
              <a:rPr lang="en-US" dirty="0"/>
              <a:t>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A. Similarity </a:t>
            </a:r>
          </a:p>
          <a:p>
            <a:pPr marL="0" indent="0">
              <a:buNone/>
            </a:pPr>
            <a:r>
              <a:rPr lang="en-US" dirty="0"/>
              <a:t>B. Proximity</a:t>
            </a:r>
          </a:p>
          <a:p>
            <a:pPr marL="0" indent="0">
              <a:buNone/>
            </a:pPr>
            <a:r>
              <a:rPr lang="en-US" dirty="0"/>
              <a:t>C. Continuity</a:t>
            </a:r>
          </a:p>
          <a:p>
            <a:pPr marL="0" indent="0">
              <a:buNone/>
            </a:pPr>
            <a:r>
              <a:rPr lang="en-US" dirty="0"/>
              <a:t>D. Spatial Positioning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34A350-425F-40EE-B126-B66CB3240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98B8E9-7494-48A8-8C5C-754EB5753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755" y="639763"/>
            <a:ext cx="4822365" cy="558144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E695E78-6047-4E59-A8CA-90D402B89409}"/>
              </a:ext>
            </a:extLst>
          </p:cNvPr>
          <p:cNvSpPr/>
          <p:nvPr/>
        </p:nvSpPr>
        <p:spPr>
          <a:xfrm>
            <a:off x="307659" y="4165037"/>
            <a:ext cx="4243739" cy="55880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94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A37C9-F856-4DC1-9CA0-AABDC929F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85B99-425B-4854-B744-21ADD5D92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we present must always be…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lphaLcPeriod"/>
            </a:pPr>
            <a:r>
              <a:rPr lang="en-US" dirty="0"/>
              <a:t>The natural extension of the underlying problem</a:t>
            </a:r>
          </a:p>
          <a:p>
            <a:pPr marL="514350" indent="-514350">
              <a:buAutoNum type="alphaLcPeriod"/>
            </a:pPr>
            <a:r>
              <a:rPr lang="en-US" dirty="0"/>
              <a:t>Divorced from the underlying data </a:t>
            </a:r>
          </a:p>
          <a:p>
            <a:pPr marL="514350" indent="-514350">
              <a:buAutoNum type="alphaLcPeriod"/>
            </a:pPr>
            <a:r>
              <a:rPr lang="en-US" dirty="0"/>
              <a:t>An expression of our inner creativity </a:t>
            </a:r>
          </a:p>
          <a:p>
            <a:pPr marL="514350" indent="-514350">
              <a:buAutoNum type="alphaLcPeriod"/>
            </a:pPr>
            <a:r>
              <a:rPr lang="en-US" dirty="0"/>
              <a:t>What management and stakeholders believe is the most important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DC169E-DB67-4BF4-B9A8-A109974A8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78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A37C9-F856-4DC1-9CA0-AABDC929F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85B99-425B-4854-B744-21ADD5D92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we present must always be…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lphaLcPeriod"/>
            </a:pPr>
            <a:r>
              <a:rPr lang="en-US" dirty="0"/>
              <a:t>The natural extension of the underlying problem</a:t>
            </a:r>
          </a:p>
          <a:p>
            <a:pPr marL="514350" indent="-514350">
              <a:buAutoNum type="alphaLcPeriod"/>
            </a:pPr>
            <a:r>
              <a:rPr lang="en-US" dirty="0"/>
              <a:t>Divorced from the underlying data </a:t>
            </a:r>
          </a:p>
          <a:p>
            <a:pPr marL="514350" indent="-514350">
              <a:buAutoNum type="alphaLcPeriod"/>
            </a:pPr>
            <a:r>
              <a:rPr lang="en-US" dirty="0"/>
              <a:t>An expression of our inner creativity </a:t>
            </a:r>
          </a:p>
          <a:p>
            <a:pPr marL="514350" indent="-514350">
              <a:buAutoNum type="alphaLcPeriod"/>
            </a:pPr>
            <a:r>
              <a:rPr lang="en-US" dirty="0"/>
              <a:t>What management and stakeholders believe is the most important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DC169E-DB67-4BF4-B9A8-A109974A8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14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C27960-E8B8-4AB6-A74C-F97877959FAC}"/>
              </a:ext>
            </a:extLst>
          </p:cNvPr>
          <p:cNvSpPr/>
          <p:nvPr/>
        </p:nvSpPr>
        <p:spPr>
          <a:xfrm>
            <a:off x="300039" y="2206697"/>
            <a:ext cx="8569641" cy="55880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220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1AE77-D829-48D7-8034-9631B7E6A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F1321-32A1-4B84-8E14-7C9DDD3D0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1233488"/>
            <a:ext cx="4680586" cy="49434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chart is a good example of a(n)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lphaUcPeriod"/>
            </a:pPr>
            <a:r>
              <a:rPr lang="en-US" dirty="0"/>
              <a:t>Data plot</a:t>
            </a:r>
          </a:p>
          <a:p>
            <a:pPr marL="514350" indent="-514350">
              <a:buAutoNum type="alphaUcPeriod"/>
            </a:pPr>
            <a:r>
              <a:rPr lang="en-US" dirty="0"/>
              <a:t>Data chart</a:t>
            </a:r>
          </a:p>
          <a:p>
            <a:pPr marL="514350" indent="-514350">
              <a:buAutoNum type="alphaUcPeriod"/>
            </a:pPr>
            <a:r>
              <a:rPr lang="en-US" dirty="0"/>
              <a:t>Info graphic</a:t>
            </a:r>
          </a:p>
          <a:p>
            <a:pPr marL="514350" indent="-514350">
              <a:buAutoNum type="alphaUcPeriod"/>
            </a:pPr>
            <a:r>
              <a:rPr lang="en-US" dirty="0"/>
              <a:t>Data graphic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E57AE-3B7E-4C2A-9CB0-37438F3FB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4E4ADC-02D9-4B63-AE8E-5B2C9F3BBC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9818"/>
          <a:stretch/>
        </p:blipFill>
        <p:spPr>
          <a:xfrm>
            <a:off x="4855037" y="1233488"/>
            <a:ext cx="6663863" cy="388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800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1AE77-D829-48D7-8034-9631B7E6A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F1321-32A1-4B84-8E14-7C9DDD3D0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1233488"/>
            <a:ext cx="4680586" cy="49434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chart is a good example of a(n)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lphaUcPeriod"/>
            </a:pPr>
            <a:r>
              <a:rPr lang="en-US" dirty="0"/>
              <a:t>Data plot</a:t>
            </a:r>
          </a:p>
          <a:p>
            <a:pPr marL="514350" indent="-514350">
              <a:buAutoNum type="alphaUcPeriod"/>
            </a:pPr>
            <a:r>
              <a:rPr lang="en-US" dirty="0"/>
              <a:t>Data chart</a:t>
            </a:r>
          </a:p>
          <a:p>
            <a:pPr marL="514350" indent="-514350">
              <a:buAutoNum type="alphaUcPeriod"/>
            </a:pPr>
            <a:r>
              <a:rPr lang="en-US" dirty="0"/>
              <a:t>Info graphic</a:t>
            </a:r>
          </a:p>
          <a:p>
            <a:pPr marL="514350" indent="-514350">
              <a:buAutoNum type="alphaUcPeriod"/>
            </a:pPr>
            <a:r>
              <a:rPr lang="en-US" dirty="0"/>
              <a:t>Data graphic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E57AE-3B7E-4C2A-9CB0-37438F3FB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4E4ADC-02D9-4B63-AE8E-5B2C9F3BBC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9818"/>
          <a:stretch/>
        </p:blipFill>
        <p:spPr>
          <a:xfrm>
            <a:off x="4855037" y="1233488"/>
            <a:ext cx="6663863" cy="388715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F240C8-CCDA-4E3C-9500-14BD13394BD4}"/>
              </a:ext>
            </a:extLst>
          </p:cNvPr>
          <p:cNvSpPr/>
          <p:nvPr/>
        </p:nvSpPr>
        <p:spPr>
          <a:xfrm>
            <a:off x="284799" y="4157417"/>
            <a:ext cx="3288981" cy="55880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92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BE774-907E-4D1C-BC8D-440300175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E2CBA-EAFA-4D4A-BDE2-CBE990875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following is a good example of a(n)….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DC7644-B68F-4DD3-8347-A0D4D7D16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E6884B-BFEC-4470-A080-646E775B1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4" y="1914985"/>
            <a:ext cx="7887680" cy="405909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25256BF-E58D-447F-AD7F-A0F588C68678}"/>
              </a:ext>
            </a:extLst>
          </p:cNvPr>
          <p:cNvSpPr txBox="1">
            <a:spLocks/>
          </p:cNvSpPr>
          <p:nvPr/>
        </p:nvSpPr>
        <p:spPr>
          <a:xfrm>
            <a:off x="8540115" y="1424190"/>
            <a:ext cx="4680586" cy="28794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514350" indent="-514350">
              <a:buFont typeface="Arial" panose="020B0604020202020204" pitchFamily="34" charset="0"/>
              <a:buAutoNum type="alphaUcPeriod"/>
            </a:pPr>
            <a:r>
              <a:rPr lang="en-US" dirty="0"/>
              <a:t>Data plot</a:t>
            </a:r>
          </a:p>
          <a:p>
            <a:pPr marL="514350" indent="-514350">
              <a:buFont typeface="Arial" panose="020B0604020202020204" pitchFamily="34" charset="0"/>
              <a:buAutoNum type="alphaUcPeriod"/>
            </a:pPr>
            <a:r>
              <a:rPr lang="en-US" dirty="0"/>
              <a:t>Data chart</a:t>
            </a:r>
          </a:p>
          <a:p>
            <a:pPr marL="514350" indent="-514350">
              <a:buFont typeface="Arial" panose="020B0604020202020204" pitchFamily="34" charset="0"/>
              <a:buAutoNum type="alphaUcPeriod"/>
            </a:pPr>
            <a:r>
              <a:rPr lang="en-US" dirty="0"/>
              <a:t>Info graphic</a:t>
            </a:r>
          </a:p>
          <a:p>
            <a:pPr marL="514350" indent="-514350">
              <a:buFont typeface="Arial" panose="020B0604020202020204" pitchFamily="34" charset="0"/>
              <a:buAutoNum type="alphaUcPeriod"/>
            </a:pPr>
            <a:r>
              <a:rPr lang="en-US" dirty="0"/>
              <a:t>Data graphic</a:t>
            </a:r>
          </a:p>
        </p:txBody>
      </p:sp>
    </p:spTree>
    <p:extLst>
      <p:ext uri="{BB962C8B-B14F-4D97-AF65-F5344CB8AC3E}">
        <p14:creationId xmlns:p14="http://schemas.microsoft.com/office/powerpoint/2010/main" val="37554015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BE774-907E-4D1C-BC8D-440300175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E2CBA-EAFA-4D4A-BDE2-CBE990875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following is a good example of a(n)….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DC7644-B68F-4DD3-8347-A0D4D7D16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E6884B-BFEC-4470-A080-646E775B1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4" y="1914985"/>
            <a:ext cx="7887680" cy="405909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25256BF-E58D-447F-AD7F-A0F588C68678}"/>
              </a:ext>
            </a:extLst>
          </p:cNvPr>
          <p:cNvSpPr txBox="1">
            <a:spLocks/>
          </p:cNvSpPr>
          <p:nvPr/>
        </p:nvSpPr>
        <p:spPr>
          <a:xfrm>
            <a:off x="8540115" y="1424190"/>
            <a:ext cx="4680586" cy="28794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514350" indent="-514350">
              <a:buFont typeface="Arial" panose="020B0604020202020204" pitchFamily="34" charset="0"/>
              <a:buAutoNum type="alphaUcPeriod"/>
            </a:pPr>
            <a:r>
              <a:rPr lang="en-US" dirty="0"/>
              <a:t>Data plot</a:t>
            </a:r>
          </a:p>
          <a:p>
            <a:pPr marL="514350" indent="-514350">
              <a:buFont typeface="Arial" panose="020B0604020202020204" pitchFamily="34" charset="0"/>
              <a:buAutoNum type="alphaUcPeriod"/>
            </a:pPr>
            <a:r>
              <a:rPr lang="en-US" dirty="0"/>
              <a:t>Data chart</a:t>
            </a:r>
          </a:p>
          <a:p>
            <a:pPr marL="514350" indent="-514350">
              <a:buFont typeface="Arial" panose="020B0604020202020204" pitchFamily="34" charset="0"/>
              <a:buAutoNum type="alphaUcPeriod"/>
            </a:pPr>
            <a:r>
              <a:rPr lang="en-US" dirty="0"/>
              <a:t>Info graphic</a:t>
            </a:r>
          </a:p>
          <a:p>
            <a:pPr marL="514350" indent="-514350">
              <a:buFont typeface="Arial" panose="020B0604020202020204" pitchFamily="34" charset="0"/>
              <a:buAutoNum type="alphaUcPeriod"/>
            </a:pPr>
            <a:r>
              <a:rPr lang="en-US" dirty="0"/>
              <a:t>Data graphic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C0A166-5351-409C-AC80-F76E7732D994}"/>
              </a:ext>
            </a:extLst>
          </p:cNvPr>
          <p:cNvSpPr/>
          <p:nvPr/>
        </p:nvSpPr>
        <p:spPr>
          <a:xfrm>
            <a:off x="8416450" y="2870200"/>
            <a:ext cx="3288981" cy="55880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6703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79934-E88B-4683-81B6-783C852BC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DA6D3-92DD-49BE-8195-1A50E1F51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1233488"/>
            <a:ext cx="4634866" cy="49434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columns in this table have alignment issues?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a. Column 1</a:t>
            </a:r>
          </a:p>
          <a:p>
            <a:pPr marL="0" indent="0">
              <a:buNone/>
            </a:pPr>
            <a:r>
              <a:rPr lang="en-US" dirty="0"/>
              <a:t>b. Columns 1 &amp; 2</a:t>
            </a:r>
          </a:p>
          <a:p>
            <a:pPr marL="0" indent="0">
              <a:buNone/>
            </a:pPr>
            <a:r>
              <a:rPr lang="en-US" dirty="0"/>
              <a:t>c. Columns 1, 2, &amp; 3</a:t>
            </a:r>
          </a:p>
          <a:p>
            <a:pPr marL="0" indent="0">
              <a:buNone/>
            </a:pPr>
            <a:r>
              <a:rPr lang="en-US" dirty="0"/>
              <a:t>d. All of the columns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086EE1-1A85-4BCD-9166-EB3D96F6B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5" name="Table 9">
            <a:extLst>
              <a:ext uri="{FF2B5EF4-FFF2-40B4-BE49-F238E27FC236}">
                <a16:creationId xmlns:a16="http://schemas.microsoft.com/office/drawing/2014/main" id="{E069A1B8-01E0-4041-B20C-7AA8D4B6D3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6550718"/>
              </p:ext>
            </p:extLst>
          </p:nvPr>
        </p:nvGraphicFramePr>
        <p:xfrm>
          <a:off x="5254244" y="2020253"/>
          <a:ext cx="6264656" cy="1844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6164">
                  <a:extLst>
                    <a:ext uri="{9D8B030D-6E8A-4147-A177-3AD203B41FA5}">
                      <a16:colId xmlns:a16="http://schemas.microsoft.com/office/drawing/2014/main" val="608953022"/>
                    </a:ext>
                  </a:extLst>
                </a:gridCol>
                <a:gridCol w="1566164">
                  <a:extLst>
                    <a:ext uri="{9D8B030D-6E8A-4147-A177-3AD203B41FA5}">
                      <a16:colId xmlns:a16="http://schemas.microsoft.com/office/drawing/2014/main" val="2695274692"/>
                    </a:ext>
                  </a:extLst>
                </a:gridCol>
                <a:gridCol w="1566164">
                  <a:extLst>
                    <a:ext uri="{9D8B030D-6E8A-4147-A177-3AD203B41FA5}">
                      <a16:colId xmlns:a16="http://schemas.microsoft.com/office/drawing/2014/main" val="1956984827"/>
                    </a:ext>
                  </a:extLst>
                </a:gridCol>
                <a:gridCol w="1566164">
                  <a:extLst>
                    <a:ext uri="{9D8B030D-6E8A-4147-A177-3AD203B41FA5}">
                      <a16:colId xmlns:a16="http://schemas.microsoft.com/office/drawing/2014/main" val="32173881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Key Value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1" dirty="0"/>
                        <a:t>Categorical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Numerical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2576846"/>
                  </a:ext>
                </a:extLst>
              </a:tr>
              <a:tr h="173672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Project 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8/2/1999 </a:t>
                      </a:r>
                    </a:p>
                  </a:txBody>
                  <a:tcPr marL="4233" marR="4233" marT="423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$5000.00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244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Project 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10/23/1999</a:t>
                      </a:r>
                    </a:p>
                  </a:txBody>
                  <a:tcPr marL="4233" marR="4233" marT="423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Medium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$7000.00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741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Project 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1/28/2000</a:t>
                      </a:r>
                    </a:p>
                  </a:txBody>
                  <a:tcPr marL="4233" marR="4233" marT="423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Low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$3000.20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50643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Project 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2/7/2000</a:t>
                      </a:r>
                    </a:p>
                  </a:txBody>
                  <a:tcPr marL="4233" marR="4233" marT="423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Medium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$500.00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8008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0EADEA7-6783-429E-BF80-D51C4D80633A}"/>
              </a:ext>
            </a:extLst>
          </p:cNvPr>
          <p:cNvSpPr txBox="1"/>
          <p:nvPr/>
        </p:nvSpPr>
        <p:spPr>
          <a:xfrm>
            <a:off x="5448300" y="1260425"/>
            <a:ext cx="1059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Column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11CF47-0B46-4C48-815D-9613299D18BD}"/>
              </a:ext>
            </a:extLst>
          </p:cNvPr>
          <p:cNvSpPr txBox="1"/>
          <p:nvPr/>
        </p:nvSpPr>
        <p:spPr>
          <a:xfrm>
            <a:off x="6949439" y="1270218"/>
            <a:ext cx="1059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Column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21D0E2-BB85-45C5-9442-4D64D02A520D}"/>
              </a:ext>
            </a:extLst>
          </p:cNvPr>
          <p:cNvSpPr txBox="1"/>
          <p:nvPr/>
        </p:nvSpPr>
        <p:spPr>
          <a:xfrm>
            <a:off x="8538972" y="1270218"/>
            <a:ext cx="1059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Column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11726D-317A-4FEC-BA81-75FA8AB7BBF0}"/>
              </a:ext>
            </a:extLst>
          </p:cNvPr>
          <p:cNvSpPr txBox="1"/>
          <p:nvPr/>
        </p:nvSpPr>
        <p:spPr>
          <a:xfrm>
            <a:off x="10128505" y="1270218"/>
            <a:ext cx="1059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Column 4</a:t>
            </a:r>
          </a:p>
        </p:txBody>
      </p:sp>
    </p:spTree>
    <p:extLst>
      <p:ext uri="{BB962C8B-B14F-4D97-AF65-F5344CB8AC3E}">
        <p14:creationId xmlns:p14="http://schemas.microsoft.com/office/powerpoint/2010/main" val="1888520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07DA2A-7487-4732-A782-3910F7A65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30937B-6468-46D7-A1C3-61668C135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Which does a better job showing timeseries data? 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921A10D-BD07-4A6A-8EAB-AF0831AB50C9}"/>
              </a:ext>
            </a:extLst>
          </p:cNvPr>
          <p:cNvGraphicFramePr/>
          <p:nvPr/>
        </p:nvGraphicFramePr>
        <p:xfrm>
          <a:off x="1024468" y="2257778"/>
          <a:ext cx="3685821" cy="3705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8D1E69C9-9ABE-4399-A7B4-399DC4C3CF35}"/>
              </a:ext>
            </a:extLst>
          </p:cNvPr>
          <p:cNvGraphicFramePr/>
          <p:nvPr/>
        </p:nvGraphicFramePr>
        <p:xfrm>
          <a:off x="6870349" y="2108023"/>
          <a:ext cx="4492975" cy="3516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0A2B1-DBD0-4A79-9026-70C5F9789406}"/>
              </a:ext>
            </a:extLst>
          </p:cNvPr>
          <p:cNvSpPr txBox="1"/>
          <p:nvPr/>
        </p:nvSpPr>
        <p:spPr>
          <a:xfrm>
            <a:off x="575733" y="2455333"/>
            <a:ext cx="1145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A.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9C7725-58D7-4F2E-84F5-DC491B99ACFB}"/>
              </a:ext>
            </a:extLst>
          </p:cNvPr>
          <p:cNvSpPr txBox="1"/>
          <p:nvPr/>
        </p:nvSpPr>
        <p:spPr>
          <a:xfrm>
            <a:off x="5724526" y="2455332"/>
            <a:ext cx="1145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B.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76A048C-375F-4350-AA50-38784B7FF458}"/>
              </a:ext>
            </a:extLst>
          </p:cNvPr>
          <p:cNvSpPr/>
          <p:nvPr/>
        </p:nvSpPr>
        <p:spPr>
          <a:xfrm>
            <a:off x="5599289" y="1868311"/>
            <a:ext cx="6292672" cy="4205111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1345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79934-E88B-4683-81B6-783C852BC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DA6D3-92DD-49BE-8195-1A50E1F51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1233488"/>
            <a:ext cx="4634866" cy="49434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columns in this table have alignment issues?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a. Column 1</a:t>
            </a:r>
          </a:p>
          <a:p>
            <a:pPr marL="0" indent="0">
              <a:buNone/>
            </a:pPr>
            <a:r>
              <a:rPr lang="en-US" dirty="0"/>
              <a:t>b. Columns 1 &amp; 2</a:t>
            </a:r>
          </a:p>
          <a:p>
            <a:pPr marL="0" indent="0">
              <a:buNone/>
            </a:pPr>
            <a:r>
              <a:rPr lang="en-US" dirty="0"/>
              <a:t>c. Columns 1, 2, &amp; 3</a:t>
            </a:r>
          </a:p>
          <a:p>
            <a:pPr marL="0" indent="0">
              <a:buNone/>
            </a:pPr>
            <a:r>
              <a:rPr lang="en-US" dirty="0"/>
              <a:t>d. All of the columns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086EE1-1A85-4BCD-9166-EB3D96F6B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20</a:t>
            </a:fld>
            <a:endParaRPr lang="en-US"/>
          </a:p>
        </p:txBody>
      </p:sp>
      <p:graphicFrame>
        <p:nvGraphicFramePr>
          <p:cNvPr id="5" name="Table 9">
            <a:extLst>
              <a:ext uri="{FF2B5EF4-FFF2-40B4-BE49-F238E27FC236}">
                <a16:creationId xmlns:a16="http://schemas.microsoft.com/office/drawing/2014/main" id="{E069A1B8-01E0-4041-B20C-7AA8D4B6D3A1}"/>
              </a:ext>
            </a:extLst>
          </p:cNvPr>
          <p:cNvGraphicFramePr>
            <a:graphicFrameLocks/>
          </p:cNvGraphicFramePr>
          <p:nvPr/>
        </p:nvGraphicFramePr>
        <p:xfrm>
          <a:off x="5254244" y="2020253"/>
          <a:ext cx="6264656" cy="1844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6164">
                  <a:extLst>
                    <a:ext uri="{9D8B030D-6E8A-4147-A177-3AD203B41FA5}">
                      <a16:colId xmlns:a16="http://schemas.microsoft.com/office/drawing/2014/main" val="608953022"/>
                    </a:ext>
                  </a:extLst>
                </a:gridCol>
                <a:gridCol w="1566164">
                  <a:extLst>
                    <a:ext uri="{9D8B030D-6E8A-4147-A177-3AD203B41FA5}">
                      <a16:colId xmlns:a16="http://schemas.microsoft.com/office/drawing/2014/main" val="2695274692"/>
                    </a:ext>
                  </a:extLst>
                </a:gridCol>
                <a:gridCol w="1566164">
                  <a:extLst>
                    <a:ext uri="{9D8B030D-6E8A-4147-A177-3AD203B41FA5}">
                      <a16:colId xmlns:a16="http://schemas.microsoft.com/office/drawing/2014/main" val="1956984827"/>
                    </a:ext>
                  </a:extLst>
                </a:gridCol>
                <a:gridCol w="1566164">
                  <a:extLst>
                    <a:ext uri="{9D8B030D-6E8A-4147-A177-3AD203B41FA5}">
                      <a16:colId xmlns:a16="http://schemas.microsoft.com/office/drawing/2014/main" val="32173881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Key Value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Date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1" dirty="0"/>
                        <a:t>Categorical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>Numerical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02576846"/>
                  </a:ext>
                </a:extLst>
              </a:tr>
              <a:tr h="173672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Project 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8/2/1999 </a:t>
                      </a:r>
                    </a:p>
                  </a:txBody>
                  <a:tcPr marL="4233" marR="4233" marT="423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High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$5000.00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244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Project 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10/23/1999</a:t>
                      </a:r>
                    </a:p>
                  </a:txBody>
                  <a:tcPr marL="4233" marR="4233" marT="423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Medium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$7000.00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741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Project 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1/28/2000</a:t>
                      </a:r>
                    </a:p>
                  </a:txBody>
                  <a:tcPr marL="4233" marR="4233" marT="423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Low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$3000.20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50643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Project 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2/7/2000</a:t>
                      </a:r>
                    </a:p>
                  </a:txBody>
                  <a:tcPr marL="4233" marR="4233" marT="423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Medium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$500.00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98008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0EADEA7-6783-429E-BF80-D51C4D80633A}"/>
              </a:ext>
            </a:extLst>
          </p:cNvPr>
          <p:cNvSpPr txBox="1"/>
          <p:nvPr/>
        </p:nvSpPr>
        <p:spPr>
          <a:xfrm>
            <a:off x="5448300" y="1260425"/>
            <a:ext cx="1059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Column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11CF47-0B46-4C48-815D-9613299D18BD}"/>
              </a:ext>
            </a:extLst>
          </p:cNvPr>
          <p:cNvSpPr txBox="1"/>
          <p:nvPr/>
        </p:nvSpPr>
        <p:spPr>
          <a:xfrm>
            <a:off x="6949439" y="1270218"/>
            <a:ext cx="1059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Column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21D0E2-BB85-45C5-9442-4D64D02A520D}"/>
              </a:ext>
            </a:extLst>
          </p:cNvPr>
          <p:cNvSpPr txBox="1"/>
          <p:nvPr/>
        </p:nvSpPr>
        <p:spPr>
          <a:xfrm>
            <a:off x="8538972" y="1270218"/>
            <a:ext cx="1059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Column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11726D-317A-4FEC-BA81-75FA8AB7BBF0}"/>
              </a:ext>
            </a:extLst>
          </p:cNvPr>
          <p:cNvSpPr txBox="1"/>
          <p:nvPr/>
        </p:nvSpPr>
        <p:spPr>
          <a:xfrm>
            <a:off x="10128505" y="1270218"/>
            <a:ext cx="1059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Column 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F8FB49-4268-4C93-BBBD-529990ED3344}"/>
              </a:ext>
            </a:extLst>
          </p:cNvPr>
          <p:cNvSpPr/>
          <p:nvPr/>
        </p:nvSpPr>
        <p:spPr>
          <a:xfrm>
            <a:off x="371475" y="4150360"/>
            <a:ext cx="3712845" cy="55880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504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FE6B8-084E-47D6-9824-0C010A6F3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CD106-A076-4FE9-B481-36D4FB18C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4" y="1188333"/>
            <a:ext cx="11520487" cy="49434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Critique these charts,…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2A31E-7D79-41A6-9F82-F3F288945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21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3ABC79-1153-4A3A-A5DA-4CF351A45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57" y="1592804"/>
            <a:ext cx="8921703" cy="472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565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B2C6-D55B-40A7-92C5-DBE232ACB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6C97A-F267-44C1-A8B4-F07401718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the correct sequence of events in a data visualization process?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lphaUcPeriod"/>
            </a:pPr>
            <a:r>
              <a:rPr lang="en-US" dirty="0"/>
              <a:t>Production &gt; Refinement &gt; Development</a:t>
            </a:r>
          </a:p>
          <a:p>
            <a:pPr marL="514350" indent="-514350">
              <a:buAutoNum type="alphaUcPeriod"/>
            </a:pPr>
            <a:r>
              <a:rPr lang="en-US" dirty="0"/>
              <a:t>Development &gt; Refinement &gt; Production</a:t>
            </a:r>
          </a:p>
          <a:p>
            <a:pPr marL="514350" indent="-514350">
              <a:buAutoNum type="alphaUcPeriod"/>
            </a:pPr>
            <a:r>
              <a:rPr lang="en-US" dirty="0"/>
              <a:t>Idea &gt; Refinement &gt; Execution</a:t>
            </a:r>
          </a:p>
          <a:p>
            <a:pPr marL="514350" indent="-514350">
              <a:buAutoNum type="alphaUcPeriod"/>
            </a:pPr>
            <a:r>
              <a:rPr lang="en-US" dirty="0"/>
              <a:t>Refinement &gt; Development &gt; Production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2C58C-39A2-47B4-9F51-D175F2592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207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B2C6-D55B-40A7-92C5-DBE232ACB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6C97A-F267-44C1-A8B4-F07401718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the correct sequence of events in a data visualization process?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lphaUcPeriod"/>
            </a:pPr>
            <a:r>
              <a:rPr lang="en-US" dirty="0"/>
              <a:t>Production &gt; Refinement &gt; Development</a:t>
            </a:r>
          </a:p>
          <a:p>
            <a:pPr marL="514350" indent="-514350">
              <a:buAutoNum type="alphaUcPeriod"/>
            </a:pPr>
            <a:r>
              <a:rPr lang="en-US" dirty="0"/>
              <a:t>Development &gt; Refinement &gt; Production</a:t>
            </a:r>
          </a:p>
          <a:p>
            <a:pPr marL="514350" indent="-514350">
              <a:buAutoNum type="alphaUcPeriod"/>
            </a:pPr>
            <a:r>
              <a:rPr lang="en-US" dirty="0"/>
              <a:t>Idea &gt; Refinement &gt; Execution</a:t>
            </a:r>
          </a:p>
          <a:p>
            <a:pPr marL="514350" indent="-514350">
              <a:buAutoNum type="alphaUcPeriod"/>
            </a:pPr>
            <a:r>
              <a:rPr lang="en-US" dirty="0"/>
              <a:t>Refinement &gt; Development &gt; Production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2C58C-39A2-47B4-9F51-D175F2592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DCE53D-680A-4D6F-8B6F-0B138E5F10E4}"/>
              </a:ext>
            </a:extLst>
          </p:cNvPr>
          <p:cNvSpPr/>
          <p:nvPr/>
        </p:nvSpPr>
        <p:spPr>
          <a:xfrm>
            <a:off x="300039" y="2748844"/>
            <a:ext cx="7573961" cy="47413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075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1374-484C-4538-A36F-6E9F4C5A1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33E1D-9650-439E-BB07-42BEA40CC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Which data visualization type is best used when the analysis is complete, and the visualization exists to support the existing narrative?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lphaUcPeriod"/>
            </a:pPr>
            <a:r>
              <a:rPr lang="en-US" dirty="0"/>
              <a:t>Scatter-plot chart</a:t>
            </a:r>
          </a:p>
          <a:p>
            <a:pPr marL="514350" indent="-514350">
              <a:buAutoNum type="alphaUcPeriod"/>
            </a:pPr>
            <a:r>
              <a:rPr lang="en-US" dirty="0"/>
              <a:t>Data graphic</a:t>
            </a:r>
          </a:p>
          <a:p>
            <a:pPr marL="514350" indent="-514350">
              <a:buAutoNum type="alphaUcPeriod"/>
            </a:pPr>
            <a:r>
              <a:rPr lang="en-US" dirty="0"/>
              <a:t>Info graphic</a:t>
            </a:r>
          </a:p>
          <a:p>
            <a:pPr marL="514350" indent="-514350">
              <a:buAutoNum type="alphaUcPeriod"/>
            </a:pPr>
            <a:r>
              <a:rPr lang="en-US" dirty="0"/>
              <a:t>Visual graphic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B8FA8-EE95-42F6-AB18-F7FFC63DD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36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1374-484C-4538-A36F-6E9F4C5A1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33E1D-9650-439E-BB07-42BEA40CC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Which data visualization type is best used when the analysis is complete, and the visualization exists to support the existing narrative?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lphaUcPeriod"/>
            </a:pPr>
            <a:r>
              <a:rPr lang="en-US" dirty="0"/>
              <a:t>Scatter-plot chart</a:t>
            </a:r>
          </a:p>
          <a:p>
            <a:pPr marL="514350" indent="-514350">
              <a:buAutoNum type="alphaUcPeriod"/>
            </a:pPr>
            <a:r>
              <a:rPr lang="en-US" dirty="0"/>
              <a:t>Data graphic</a:t>
            </a:r>
          </a:p>
          <a:p>
            <a:pPr marL="514350" indent="-514350">
              <a:buAutoNum type="alphaUcPeriod"/>
            </a:pPr>
            <a:r>
              <a:rPr lang="en-US" dirty="0"/>
              <a:t>Info graphic</a:t>
            </a:r>
          </a:p>
          <a:p>
            <a:pPr marL="514350" indent="-514350">
              <a:buAutoNum type="alphaUcPeriod"/>
            </a:pPr>
            <a:r>
              <a:rPr lang="en-US" dirty="0"/>
              <a:t>Visual graphic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B8FA8-EE95-42F6-AB18-F7FFC63DD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8E38BD-E6E0-43AB-8070-03A3C606B452}"/>
              </a:ext>
            </a:extLst>
          </p:cNvPr>
          <p:cNvSpPr/>
          <p:nvPr/>
        </p:nvSpPr>
        <p:spPr>
          <a:xfrm>
            <a:off x="300039" y="3623734"/>
            <a:ext cx="6292672" cy="55880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998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1819D-757D-42B2-89F9-059DF820F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344C9-222B-4A83-B2A9-06897E2B1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When elements which share similar characteristics like shape, color, or size will perceived as being part of a group, this describes the following data visualization principle.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lphaUcPeriod"/>
            </a:pPr>
            <a:r>
              <a:rPr lang="en-US" dirty="0"/>
              <a:t>Proximity</a:t>
            </a:r>
          </a:p>
          <a:p>
            <a:pPr marL="514350" indent="-514350">
              <a:buAutoNum type="alphaUcPeriod"/>
            </a:pPr>
            <a:r>
              <a:rPr lang="en-US" dirty="0"/>
              <a:t>Laws of Grouping</a:t>
            </a:r>
          </a:p>
          <a:p>
            <a:pPr marL="514350" indent="-514350">
              <a:buAutoNum type="alphaUcPeriod"/>
            </a:pPr>
            <a:r>
              <a:rPr lang="en-US" dirty="0"/>
              <a:t>Continuity</a:t>
            </a:r>
          </a:p>
          <a:p>
            <a:pPr marL="514350" indent="-514350">
              <a:buAutoNum type="alphaUcPeriod"/>
            </a:pPr>
            <a:r>
              <a:rPr lang="en-US" dirty="0"/>
              <a:t>Similarity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4FB33-EAE1-457E-A54B-6B15E96E5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FCF90C-16BA-4688-9FF5-1D8011989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9915" y="2374234"/>
            <a:ext cx="5769877" cy="350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859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1819D-757D-42B2-89F9-059DF820F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344C9-222B-4A83-B2A9-06897E2B1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When elements which share similar characteristics like shape, color, or size will perceived as being part of a group, this describes the following data visualization principle.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lphaUcPeriod"/>
            </a:pPr>
            <a:r>
              <a:rPr lang="en-US" dirty="0"/>
              <a:t>Proximity</a:t>
            </a:r>
          </a:p>
          <a:p>
            <a:pPr marL="514350" indent="-514350">
              <a:buAutoNum type="alphaUcPeriod"/>
            </a:pPr>
            <a:r>
              <a:rPr lang="en-US" dirty="0"/>
              <a:t>Laws of Grouping</a:t>
            </a:r>
          </a:p>
          <a:p>
            <a:pPr marL="514350" indent="-514350">
              <a:buAutoNum type="alphaUcPeriod"/>
            </a:pPr>
            <a:r>
              <a:rPr lang="en-US" dirty="0"/>
              <a:t>Continuity</a:t>
            </a:r>
          </a:p>
          <a:p>
            <a:pPr marL="514350" indent="-514350">
              <a:buAutoNum type="alphaUcPeriod"/>
            </a:pPr>
            <a:r>
              <a:rPr lang="en-US" dirty="0"/>
              <a:t>Similarity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4FB33-EAE1-457E-A54B-6B15E96E5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FCF90C-16BA-4688-9FF5-1D8011989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9915" y="2374234"/>
            <a:ext cx="5769877" cy="350643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17559FC-60B4-4C72-B86B-E71823F68E14}"/>
              </a:ext>
            </a:extLst>
          </p:cNvPr>
          <p:cNvSpPr/>
          <p:nvPr/>
        </p:nvSpPr>
        <p:spPr>
          <a:xfrm>
            <a:off x="300039" y="4515557"/>
            <a:ext cx="4243739" cy="55880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28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49D9D-84B1-42E1-B81B-1DED18468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90779-34CE-476B-B3AF-5E42D09C8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4" y="1233488"/>
            <a:ext cx="4567415" cy="49434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What’s wrong with this chart?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80115-FF44-4000-93DB-77F7E5AAF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077995-774F-4E90-8AF7-B53827962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357" y="473053"/>
            <a:ext cx="6321828" cy="578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36758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Custom 38">
      <a:majorFont>
        <a:latin typeface="Segoe UI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T Template_Classic_Bold_Block_01_MS_v5" id="{AA60D5CE-876A-47D1-9228-3D76491083AD}" vid="{07E49AEA-13A3-4305-88B7-82B9D72D09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1356</TotalTime>
  <Words>680</Words>
  <Application>Microsoft Office PowerPoint</Application>
  <PresentationFormat>Widescreen</PresentationFormat>
  <Paragraphs>201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Roboto</vt:lpstr>
      <vt:lpstr>Segoe UI</vt:lpstr>
      <vt:lpstr>1_Office Theme</vt:lpstr>
      <vt:lpstr>Question 1</vt:lpstr>
      <vt:lpstr>Question 1</vt:lpstr>
      <vt:lpstr>Question 2</vt:lpstr>
      <vt:lpstr>Question 2</vt:lpstr>
      <vt:lpstr>Question 3</vt:lpstr>
      <vt:lpstr>Question 3</vt:lpstr>
      <vt:lpstr>Question 4</vt:lpstr>
      <vt:lpstr>Question 4</vt:lpstr>
      <vt:lpstr>Question 5</vt:lpstr>
      <vt:lpstr>Question 5</vt:lpstr>
      <vt:lpstr>Question 6</vt:lpstr>
      <vt:lpstr>Question 6</vt:lpstr>
      <vt:lpstr>Question 7</vt:lpstr>
      <vt:lpstr>Question 7</vt:lpstr>
      <vt:lpstr>Question 8</vt:lpstr>
      <vt:lpstr>Question 8</vt:lpstr>
      <vt:lpstr>Question 9</vt:lpstr>
      <vt:lpstr>Question 9</vt:lpstr>
      <vt:lpstr>Question 10</vt:lpstr>
      <vt:lpstr>Question 10</vt:lpstr>
      <vt:lpstr>Question 11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Goldmeier</dc:creator>
  <cp:lastModifiedBy>Jordan Goldmeier</cp:lastModifiedBy>
  <cp:revision>26</cp:revision>
  <cp:lastPrinted>2020-07-07T14:11:58Z</cp:lastPrinted>
  <dcterms:created xsi:type="dcterms:W3CDTF">2020-07-05T18:28:34Z</dcterms:created>
  <dcterms:modified xsi:type="dcterms:W3CDTF">2020-08-06T15:14:56Z</dcterms:modified>
</cp:coreProperties>
</file>